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954838" cy="9240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1400" autoAdjust="0"/>
  </p:normalViewPr>
  <p:slideViewPr>
    <p:cSldViewPr snapToGrid="0">
      <p:cViewPr varScale="1">
        <p:scale>
          <a:sx n="93" d="100"/>
          <a:sy n="93" d="100"/>
        </p:scale>
        <p:origin x="146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C3B07BE5-5B73-494C-B9D0-FC4F75EDF61A}"/>
    <pc:docChg chg="custSel addSld delSld modSld modMainMaster">
      <pc:chgData name="Kal Rabb" userId="3edf06299a4717ec" providerId="LiveId" clId="{C3B07BE5-5B73-494C-B9D0-FC4F75EDF61A}" dt="2018-06-18T14:38:27.242" v="579" actId="14100"/>
      <pc:docMkLst>
        <pc:docMk/>
      </pc:docMkLst>
      <pc:sldChg chg="modSp add">
        <pc:chgData name="Kal Rabb" userId="3edf06299a4717ec" providerId="LiveId" clId="{C3B07BE5-5B73-494C-B9D0-FC4F75EDF61A}" dt="2018-06-17T20:37:09.486" v="35" actId="2696"/>
        <pc:sldMkLst>
          <pc:docMk/>
          <pc:sldMk cId="3424381939" sldId="258"/>
        </pc:sldMkLst>
        <pc:spChg chg="mod">
          <ac:chgData name="Kal Rabb" userId="3edf06299a4717ec" providerId="LiveId" clId="{C3B07BE5-5B73-494C-B9D0-FC4F75EDF61A}" dt="2018-06-17T20:37:06.585" v="34" actId="1076"/>
          <ac:spMkLst>
            <pc:docMk/>
            <pc:sldMk cId="3424381939" sldId="258"/>
            <ac:spMk id="5" creationId="{AAA53462-A001-469E-B432-3AAB7C9EC8B2}"/>
          </ac:spMkLst>
        </pc:spChg>
        <pc:graphicFrameChg chg="mod">
          <ac:chgData name="Kal Rabb" userId="3edf06299a4717ec" providerId="LiveId" clId="{C3B07BE5-5B73-494C-B9D0-FC4F75EDF61A}" dt="2018-06-17T20:37:09.486" v="35" actId="2696"/>
          <ac:graphicFrameMkLst>
            <pc:docMk/>
            <pc:sldMk cId="3424381939" sldId="258"/>
            <ac:graphicFrameMk id="4" creationId="{C351F437-DCBD-4A67-A4F8-0DC20B10FCE6}"/>
          </ac:graphicFrameMkLst>
        </pc:graphicFrameChg>
      </pc:sldChg>
      <pc:sldChg chg="add">
        <pc:chgData name="Kal Rabb" userId="3edf06299a4717ec" providerId="LiveId" clId="{C3B07BE5-5B73-494C-B9D0-FC4F75EDF61A}" dt="2018-06-17T20:37:47.293" v="36" actId="2696"/>
        <pc:sldMkLst>
          <pc:docMk/>
          <pc:sldMk cId="696038944" sldId="259"/>
        </pc:sldMkLst>
      </pc:sldChg>
      <pc:sldChg chg="add">
        <pc:chgData name="Kal Rabb" userId="3edf06299a4717ec" providerId="LiveId" clId="{C3B07BE5-5B73-494C-B9D0-FC4F75EDF61A}" dt="2018-06-17T20:39:34.226" v="37" actId="2696"/>
        <pc:sldMkLst>
          <pc:docMk/>
          <pc:sldMk cId="2525599874" sldId="260"/>
        </pc:sldMkLst>
      </pc:sldChg>
      <pc:sldChg chg="modSp add">
        <pc:chgData name="Kal Rabb" userId="3edf06299a4717ec" providerId="LiveId" clId="{C3B07BE5-5B73-494C-B9D0-FC4F75EDF61A}" dt="2018-06-17T20:40:47.498" v="42" actId="404"/>
        <pc:sldMkLst>
          <pc:docMk/>
          <pc:sldMk cId="1630166091" sldId="261"/>
        </pc:sldMkLst>
        <pc:graphicFrameChg chg="mod">
          <ac:chgData name="Kal Rabb" userId="3edf06299a4717ec" providerId="LiveId" clId="{C3B07BE5-5B73-494C-B9D0-FC4F75EDF61A}" dt="2018-06-17T20:40:47.498" v="42" actId="404"/>
          <ac:graphicFrameMkLst>
            <pc:docMk/>
            <pc:sldMk cId="1630166091" sldId="261"/>
            <ac:graphicFrameMk id="4" creationId="{EA1454F7-BB92-42F2-B269-F7DF1D307B42}"/>
          </ac:graphicFrameMkLst>
        </pc:graphicFrameChg>
      </pc:sldChg>
      <pc:sldChg chg="modSp add">
        <pc:chgData name="Kal Rabb" userId="3edf06299a4717ec" providerId="LiveId" clId="{C3B07BE5-5B73-494C-B9D0-FC4F75EDF61A}" dt="2018-06-17T20:41:12.950" v="50" actId="403"/>
        <pc:sldMkLst>
          <pc:docMk/>
          <pc:sldMk cId="2833553703" sldId="262"/>
        </pc:sldMkLst>
        <pc:graphicFrameChg chg="mod modGraphic">
          <ac:chgData name="Kal Rabb" userId="3edf06299a4717ec" providerId="LiveId" clId="{C3B07BE5-5B73-494C-B9D0-FC4F75EDF61A}" dt="2018-06-17T20:41:12.950" v="50" actId="403"/>
          <ac:graphicFrameMkLst>
            <pc:docMk/>
            <pc:sldMk cId="2833553703" sldId="262"/>
            <ac:graphicFrameMk id="4" creationId="{C9FDF401-81E6-410B-822E-ABD43ED6FE92}"/>
          </ac:graphicFrameMkLst>
        </pc:graphicFrameChg>
      </pc:sldChg>
      <pc:sldChg chg="add">
        <pc:chgData name="Kal Rabb" userId="3edf06299a4717ec" providerId="LiveId" clId="{C3B07BE5-5B73-494C-B9D0-FC4F75EDF61A}" dt="2018-06-17T20:39:34.226" v="37" actId="2696"/>
        <pc:sldMkLst>
          <pc:docMk/>
          <pc:sldMk cId="506687723" sldId="263"/>
        </pc:sldMkLst>
      </pc:sldChg>
      <pc:sldChg chg="addSp modSp add modAnim">
        <pc:chgData name="Kal Rabb" userId="3edf06299a4717ec" providerId="LiveId" clId="{C3B07BE5-5B73-494C-B9D0-FC4F75EDF61A}" dt="2018-06-17T20:42:20.232" v="88" actId="2696"/>
        <pc:sldMkLst>
          <pc:docMk/>
          <pc:sldMk cId="285287564" sldId="264"/>
        </pc:sldMkLst>
        <pc:spChg chg="mod">
          <ac:chgData name="Kal Rabb" userId="3edf06299a4717ec" providerId="LiveId" clId="{C3B07BE5-5B73-494C-B9D0-FC4F75EDF61A}" dt="2018-06-17T20:41:36.605" v="57" actId="403"/>
          <ac:spMkLst>
            <pc:docMk/>
            <pc:sldMk cId="285287564" sldId="264"/>
            <ac:spMk id="3" creationId="{80289DBD-8079-485D-AB90-4B67669ECCD5}"/>
          </ac:spMkLst>
        </pc:spChg>
        <pc:spChg chg="add mod">
          <ac:chgData name="Kal Rabb" userId="3edf06299a4717ec" providerId="LiveId" clId="{C3B07BE5-5B73-494C-B9D0-FC4F75EDF61A}" dt="2018-06-17T20:42:04.070" v="87" actId="403"/>
          <ac:spMkLst>
            <pc:docMk/>
            <pc:sldMk cId="285287564" sldId="264"/>
            <ac:spMk id="4" creationId="{C25E001A-5085-48AA-83FB-AF19BB5B921A}"/>
          </ac:spMkLst>
        </pc:spChg>
      </pc:sldChg>
      <pc:sldChg chg="modSp del">
        <pc:chgData name="Kal Rabb" userId="3edf06299a4717ec" providerId="LiveId" clId="{C3B07BE5-5B73-494C-B9D0-FC4F75EDF61A}" dt="2018-06-17T20:36:25.177" v="27" actId="2696"/>
        <pc:sldMkLst>
          <pc:docMk/>
          <pc:sldMk cId="0" sldId="337"/>
        </pc:sldMkLst>
        <pc:spChg chg="mod">
          <ac:chgData name="Kal Rabb" userId="3edf06299a4717ec" providerId="LiveId" clId="{C3B07BE5-5B73-494C-B9D0-FC4F75EDF61A}" dt="2018-06-17T20:32:19.576" v="1" actId="27636"/>
          <ac:spMkLst>
            <pc:docMk/>
            <pc:sldMk cId="0" sldId="337"/>
            <ac:spMk id="6146" creationId="{9EB60A2C-9153-4B55-9808-158619D8584A}"/>
          </ac:spMkLst>
        </pc:spChg>
      </pc:sldChg>
      <pc:sldChg chg="modSp">
        <pc:chgData name="Kal Rabb" userId="3edf06299a4717ec" providerId="LiveId" clId="{C3B07BE5-5B73-494C-B9D0-FC4F75EDF61A}" dt="2018-06-17T20:32:58.568" v="16" actId="27636"/>
        <pc:sldMkLst>
          <pc:docMk/>
          <pc:sldMk cId="0" sldId="384"/>
        </pc:sldMkLst>
        <pc:spChg chg="mod">
          <ac:chgData name="Kal Rabb" userId="3edf06299a4717ec" providerId="LiveId" clId="{C3B07BE5-5B73-494C-B9D0-FC4F75EDF61A}" dt="2018-06-17T20:32:58.568" v="16" actId="27636"/>
          <ac:spMkLst>
            <pc:docMk/>
            <pc:sldMk cId="0" sldId="384"/>
            <ac:spMk id="4098" creationId="{638BF29F-A84B-4C34-B62C-EA50DA15847D}"/>
          </ac:spMkLst>
        </pc:spChg>
        <pc:spChg chg="mod">
          <ac:chgData name="Kal Rabb" userId="3edf06299a4717ec" providerId="LiveId" clId="{C3B07BE5-5B73-494C-B9D0-FC4F75EDF61A}" dt="2018-06-17T20:32:29.078" v="15" actId="20577"/>
          <ac:spMkLst>
            <pc:docMk/>
            <pc:sldMk cId="0" sldId="384"/>
            <ac:spMk id="4099" creationId="{25717880-867A-4B2F-AE0D-F0ACA66A98B8}"/>
          </ac:spMkLst>
        </pc:spChg>
      </pc:sldChg>
      <pc:sldChg chg="modSp del">
        <pc:chgData name="Kal Rabb" userId="3edf06299a4717ec" providerId="LiveId" clId="{C3B07BE5-5B73-494C-B9D0-FC4F75EDF61A}" dt="2018-06-17T20:42:33.052" v="89" actId="2696"/>
        <pc:sldMkLst>
          <pc:docMk/>
          <pc:sldMk cId="0" sldId="385"/>
        </pc:sldMkLst>
        <pc:spChg chg="mod">
          <ac:chgData name="Kal Rabb" userId="3edf06299a4717ec" providerId="LiveId" clId="{C3B07BE5-5B73-494C-B9D0-FC4F75EDF61A}" dt="2018-06-17T20:32:19.712" v="3" actId="27636"/>
          <ac:spMkLst>
            <pc:docMk/>
            <pc:sldMk cId="0" sldId="385"/>
            <ac:spMk id="8194" creationId="{D6878E15-B548-4EA2-8152-9A0E8E51B0D1}"/>
          </ac:spMkLst>
        </pc:spChg>
      </pc:sldChg>
      <pc:sldChg chg="modSp del">
        <pc:chgData name="Kal Rabb" userId="3edf06299a4717ec" providerId="LiveId" clId="{C3B07BE5-5B73-494C-B9D0-FC4F75EDF61A}" dt="2018-06-17T20:42:48.175" v="93" actId="2696"/>
        <pc:sldMkLst>
          <pc:docMk/>
          <pc:sldMk cId="0" sldId="386"/>
        </pc:sldMkLst>
        <pc:spChg chg="mod">
          <ac:chgData name="Kal Rabb" userId="3edf06299a4717ec" providerId="LiveId" clId="{C3B07BE5-5B73-494C-B9D0-FC4F75EDF61A}" dt="2018-06-17T20:32:19.844" v="9" actId="27636"/>
          <ac:spMkLst>
            <pc:docMk/>
            <pc:sldMk cId="0" sldId="386"/>
            <ac:spMk id="4099" creationId="{A932CC5E-7299-4810-BCA8-0F487EB0A9A2}"/>
          </ac:spMkLst>
        </pc:spChg>
        <pc:spChg chg="mod">
          <ac:chgData name="Kal Rabb" userId="3edf06299a4717ec" providerId="LiveId" clId="{C3B07BE5-5B73-494C-B9D0-FC4F75EDF61A}" dt="2018-06-17T20:32:19.826" v="8" actId="27636"/>
          <ac:spMkLst>
            <pc:docMk/>
            <pc:sldMk cId="0" sldId="386"/>
            <ac:spMk id="12290" creationId="{4498A4C0-6BC6-49FF-9783-7946B69DA4C9}"/>
          </ac:spMkLst>
        </pc:spChg>
      </pc:sldChg>
      <pc:sldChg chg="modSp del">
        <pc:chgData name="Kal Rabb" userId="3edf06299a4717ec" providerId="LiveId" clId="{C3B07BE5-5B73-494C-B9D0-FC4F75EDF61A}" dt="2018-06-17T20:42:45.967" v="92" actId="2696"/>
        <pc:sldMkLst>
          <pc:docMk/>
          <pc:sldMk cId="0" sldId="391"/>
        </pc:sldMkLst>
        <pc:spChg chg="mod">
          <ac:chgData name="Kal Rabb" userId="3edf06299a4717ec" providerId="LiveId" clId="{C3B07BE5-5B73-494C-B9D0-FC4F75EDF61A}" dt="2018-06-17T20:32:19.797" v="7" actId="27636"/>
          <ac:spMkLst>
            <pc:docMk/>
            <pc:sldMk cId="0" sldId="391"/>
            <ac:spMk id="11266" creationId="{18C1B5D2-1B8B-443C-9AE3-41782B58DB5E}"/>
          </ac:spMkLst>
        </pc:spChg>
      </pc:sldChg>
      <pc:sldChg chg="modSp del">
        <pc:chgData name="Kal Rabb" userId="3edf06299a4717ec" providerId="LiveId" clId="{C3B07BE5-5B73-494C-B9D0-FC4F75EDF61A}" dt="2018-06-17T20:42:49.592" v="94" actId="2696"/>
        <pc:sldMkLst>
          <pc:docMk/>
          <pc:sldMk cId="0" sldId="392"/>
        </pc:sldMkLst>
        <pc:spChg chg="mod">
          <ac:chgData name="Kal Rabb" userId="3edf06299a4717ec" providerId="LiveId" clId="{C3B07BE5-5B73-494C-B9D0-FC4F75EDF61A}" dt="2018-06-17T20:32:19.846" v="10" actId="27636"/>
          <ac:spMkLst>
            <pc:docMk/>
            <pc:sldMk cId="0" sldId="392"/>
            <ac:spMk id="13314" creationId="{14175FDF-CFD1-46BE-8002-C4E804BC5926}"/>
          </ac:spMkLst>
        </pc:spChg>
      </pc:sldChg>
      <pc:sldChg chg="modSp">
        <pc:chgData name="Kal Rabb" userId="3edf06299a4717ec" providerId="LiveId" clId="{C3B07BE5-5B73-494C-B9D0-FC4F75EDF61A}" dt="2018-06-17T20:35:50.653" v="25" actId="1076"/>
        <pc:sldMkLst>
          <pc:docMk/>
          <pc:sldMk cId="0" sldId="395"/>
        </pc:sldMkLst>
        <pc:spChg chg="mod">
          <ac:chgData name="Kal Rabb" userId="3edf06299a4717ec" providerId="LiveId" clId="{C3B07BE5-5B73-494C-B9D0-FC4F75EDF61A}" dt="2018-06-17T20:35:50.653" v="25" actId="1076"/>
          <ac:spMkLst>
            <pc:docMk/>
            <pc:sldMk cId="0" sldId="395"/>
            <ac:spMk id="3" creationId="{5CAAA58B-04C6-4C72-824F-F2D459764B86}"/>
          </ac:spMkLst>
        </pc:spChg>
        <pc:spChg chg="mod">
          <ac:chgData name="Kal Rabb" userId="3edf06299a4717ec" providerId="LiveId" clId="{C3B07BE5-5B73-494C-B9D0-FC4F75EDF61A}" dt="2018-06-17T20:35:34.862" v="22" actId="14100"/>
          <ac:spMkLst>
            <pc:docMk/>
            <pc:sldMk cId="0" sldId="395"/>
            <ac:spMk id="5122" creationId="{9266AC54-E876-41CE-9C38-F662083040CF}"/>
          </ac:spMkLst>
        </pc:spChg>
      </pc:sldChg>
      <pc:sldChg chg="modSp del">
        <pc:chgData name="Kal Rabb" userId="3edf06299a4717ec" providerId="LiveId" clId="{C3B07BE5-5B73-494C-B9D0-FC4F75EDF61A}" dt="2018-06-17T20:42:39.291" v="90" actId="2696"/>
        <pc:sldMkLst>
          <pc:docMk/>
          <pc:sldMk cId="0" sldId="396"/>
        </pc:sldMkLst>
        <pc:spChg chg="mod">
          <ac:chgData name="Kal Rabb" userId="3edf06299a4717ec" providerId="LiveId" clId="{C3B07BE5-5B73-494C-B9D0-FC4F75EDF61A}" dt="2018-06-17T20:32:19.737" v="4" actId="27636"/>
          <ac:spMkLst>
            <pc:docMk/>
            <pc:sldMk cId="0" sldId="396"/>
            <ac:spMk id="9218" creationId="{F6FD9963-0973-4F1D-ACD0-FCCCD603196B}"/>
          </ac:spMkLst>
        </pc:spChg>
      </pc:sldChg>
      <pc:sldChg chg="modSp del">
        <pc:chgData name="Kal Rabb" userId="3edf06299a4717ec" providerId="LiveId" clId="{C3B07BE5-5B73-494C-B9D0-FC4F75EDF61A}" dt="2018-06-17T20:42:41.433" v="91" actId="2696"/>
        <pc:sldMkLst>
          <pc:docMk/>
          <pc:sldMk cId="0" sldId="397"/>
        </pc:sldMkLst>
        <pc:spChg chg="mod">
          <ac:chgData name="Kal Rabb" userId="3edf06299a4717ec" providerId="LiveId" clId="{C3B07BE5-5B73-494C-B9D0-FC4F75EDF61A}" dt="2018-06-17T20:32:19.778" v="6" actId="27636"/>
          <ac:spMkLst>
            <pc:docMk/>
            <pc:sldMk cId="0" sldId="397"/>
            <ac:spMk id="3" creationId="{451EC4E6-DA23-42B2-8AFD-DA9257192519}"/>
          </ac:spMkLst>
        </pc:spChg>
        <pc:spChg chg="mod">
          <ac:chgData name="Kal Rabb" userId="3edf06299a4717ec" providerId="LiveId" clId="{C3B07BE5-5B73-494C-B9D0-FC4F75EDF61A}" dt="2018-06-17T20:32:19.753" v="5" actId="27636"/>
          <ac:spMkLst>
            <pc:docMk/>
            <pc:sldMk cId="0" sldId="397"/>
            <ac:spMk id="10242" creationId="{1F7DDA2D-D168-418C-A360-DCFF837ED072}"/>
          </ac:spMkLst>
        </pc:spChg>
      </pc:sldChg>
      <pc:sldChg chg="modSp">
        <pc:chgData name="Kal Rabb" userId="3edf06299a4717ec" providerId="LiveId" clId="{C3B07BE5-5B73-494C-B9D0-FC4F75EDF61A}" dt="2018-06-17T20:32:19.873" v="11" actId="27636"/>
        <pc:sldMkLst>
          <pc:docMk/>
          <pc:sldMk cId="0" sldId="398"/>
        </pc:sldMkLst>
        <pc:spChg chg="mod">
          <ac:chgData name="Kal Rabb" userId="3edf06299a4717ec" providerId="LiveId" clId="{C3B07BE5-5B73-494C-B9D0-FC4F75EDF61A}" dt="2018-06-17T20:32:19.873" v="11" actId="27636"/>
          <ac:spMkLst>
            <pc:docMk/>
            <pc:sldMk cId="0" sldId="398"/>
            <ac:spMk id="14338" creationId="{8BF40A20-B4BC-4640-B46B-921FACD6501D}"/>
          </ac:spMkLst>
        </pc:spChg>
      </pc:sldChg>
      <pc:sldChg chg="modSp">
        <pc:chgData name="Kal Rabb" userId="3edf06299a4717ec" providerId="LiveId" clId="{C3B07BE5-5B73-494C-B9D0-FC4F75EDF61A}" dt="2018-06-17T20:40:06.207" v="40" actId="27636"/>
        <pc:sldMkLst>
          <pc:docMk/>
          <pc:sldMk cId="0" sldId="399"/>
        </pc:sldMkLst>
        <pc:spChg chg="mod">
          <ac:chgData name="Kal Rabb" userId="3edf06299a4717ec" providerId="LiveId" clId="{C3B07BE5-5B73-494C-B9D0-FC4F75EDF61A}" dt="2018-06-17T20:40:06.207" v="40" actId="27636"/>
          <ac:spMkLst>
            <pc:docMk/>
            <pc:sldMk cId="0" sldId="399"/>
            <ac:spMk id="7170" creationId="{013FAA4E-1015-44D5-BCC5-0D7CAFC96AF1}"/>
          </ac:spMkLst>
        </pc:spChg>
        <pc:picChg chg="mod">
          <ac:chgData name="Kal Rabb" userId="3edf06299a4717ec" providerId="LiveId" clId="{C3B07BE5-5B73-494C-B9D0-FC4F75EDF61A}" dt="2018-06-17T20:40:01.428" v="38" actId="1076"/>
          <ac:picMkLst>
            <pc:docMk/>
            <pc:sldMk cId="0" sldId="399"/>
            <ac:picMk id="7171" creationId="{F1F2E943-F847-4629-9763-50A12A7AC49C}"/>
          </ac:picMkLst>
        </pc:picChg>
      </pc:sldChg>
      <pc:sldChg chg="addSp delSp modSp add">
        <pc:chgData name="Kal Rabb" userId="3edf06299a4717ec" providerId="LiveId" clId="{C3B07BE5-5B73-494C-B9D0-FC4F75EDF61A}" dt="2018-06-18T14:38:27.242" v="579" actId="14100"/>
        <pc:sldMkLst>
          <pc:docMk/>
          <pc:sldMk cId="3606788917" sldId="400"/>
        </pc:sldMkLst>
        <pc:spChg chg="mod">
          <ac:chgData name="Kal Rabb" userId="3edf06299a4717ec" providerId="LiveId" clId="{C3B07BE5-5B73-494C-B9D0-FC4F75EDF61A}" dt="2018-06-18T14:37:23.522" v="468" actId="5793"/>
          <ac:spMkLst>
            <pc:docMk/>
            <pc:sldMk cId="3606788917" sldId="400"/>
            <ac:spMk id="2" creationId="{0F8F9E44-BEFB-4E6A-9DC7-C1219C5C2993}"/>
          </ac:spMkLst>
        </pc:spChg>
        <pc:spChg chg="del">
          <ac:chgData name="Kal Rabb" userId="3edf06299a4717ec" providerId="LiveId" clId="{C3B07BE5-5B73-494C-B9D0-FC4F75EDF61A}" dt="2018-06-18T14:31:50.415" v="96" actId="1032"/>
          <ac:spMkLst>
            <pc:docMk/>
            <pc:sldMk cId="3606788917" sldId="400"/>
            <ac:spMk id="3" creationId="{D58114DF-3785-49E2-A356-CF3687E0F1E0}"/>
          </ac:spMkLst>
        </pc:spChg>
        <pc:spChg chg="add mod">
          <ac:chgData name="Kal Rabb" userId="3edf06299a4717ec" providerId="LiveId" clId="{C3B07BE5-5B73-494C-B9D0-FC4F75EDF61A}" dt="2018-06-18T14:37:43.187" v="498" actId="14100"/>
          <ac:spMkLst>
            <pc:docMk/>
            <pc:sldMk cId="3606788917" sldId="400"/>
            <ac:spMk id="5" creationId="{D67F5182-AEA5-471F-9906-F9506889CAC8}"/>
          </ac:spMkLst>
        </pc:spChg>
        <pc:spChg chg="add mod">
          <ac:chgData name="Kal Rabb" userId="3edf06299a4717ec" providerId="LiveId" clId="{C3B07BE5-5B73-494C-B9D0-FC4F75EDF61A}" dt="2018-06-18T14:38:27.242" v="579" actId="14100"/>
          <ac:spMkLst>
            <pc:docMk/>
            <pc:sldMk cId="3606788917" sldId="400"/>
            <ac:spMk id="6" creationId="{B874EF5D-9B97-4B8D-BE3B-3FFBDF2B7D46}"/>
          </ac:spMkLst>
        </pc:spChg>
        <pc:graphicFrameChg chg="add mod">
          <ac:chgData name="Kal Rabb" userId="3edf06299a4717ec" providerId="LiveId" clId="{C3B07BE5-5B73-494C-B9D0-FC4F75EDF61A}" dt="2018-06-18T14:37:13.203" v="436" actId="1076"/>
          <ac:graphicFrameMkLst>
            <pc:docMk/>
            <pc:sldMk cId="3606788917" sldId="400"/>
            <ac:graphicFrameMk id="4" creationId="{59D3ACDA-59E6-41F0-AF7D-0E226E78DA41}"/>
          </ac:graphicFrameMkLst>
        </pc:graphicFrameChg>
      </pc:sldChg>
      <pc:sldMasterChg chg="addSp">
        <pc:chgData name="Kal Rabb" userId="3edf06299a4717ec" providerId="LiveId" clId="{C3B07BE5-5B73-494C-B9D0-FC4F75EDF61A}" dt="2018-06-17T20:32:18.916" v="0" actId="2696"/>
        <pc:sldMasterMkLst>
          <pc:docMk/>
          <pc:sldMasterMk cId="147790468" sldId="2147483661"/>
        </pc:sldMasterMkLst>
        <pc:picChg chg="add">
          <ac:chgData name="Kal Rabb" userId="3edf06299a4717ec" providerId="LiveId" clId="{C3B07BE5-5B73-494C-B9D0-FC4F75EDF61A}" dt="2018-06-17T20:32:18.916" v="0" actId="2696"/>
          <ac:picMkLst>
            <pc:docMk/>
            <pc:sldMasterMk cId="147790468" sldId="2147483661"/>
            <ac:picMk id="11" creationId="{DE406D99-D4A0-45EE-84F1-503EAC6BE4E5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389398"/>
            <a:ext cx="5100215" cy="415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Virtuous Cycle vs Vicious 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965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Software Architecture Context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31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Architect’s Responsibilities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Contribute to the </a:t>
            </a:r>
            <a:r>
              <a:rPr lang="en-US" altLang="en-US" b="1"/>
              <a:t>business case </a:t>
            </a:r>
            <a:r>
              <a:rPr lang="en-US" altLang="en-US"/>
              <a:t>for the system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Understand the </a:t>
            </a:r>
            <a:r>
              <a:rPr lang="en-US" altLang="en-US" b="1"/>
              <a:t>architecturally significant requirements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b="1"/>
              <a:t>Design or select the architecture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b="1"/>
              <a:t>Document, communicate</a:t>
            </a:r>
            <a:r>
              <a:rPr lang="en-US" altLang="en-US"/>
              <a:t>, and </a:t>
            </a:r>
            <a:r>
              <a:rPr lang="en-US" altLang="en-US" b="1"/>
              <a:t>represent</a:t>
            </a:r>
            <a:r>
              <a:rPr lang="en-US" altLang="en-US"/>
              <a:t> the architecture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b="1"/>
              <a:t>Analyze</a:t>
            </a:r>
            <a:r>
              <a:rPr lang="en-US" altLang="en-US"/>
              <a:t> or </a:t>
            </a:r>
            <a:r>
              <a:rPr lang="en-US" altLang="en-US" b="1"/>
              <a:t>evaluate</a:t>
            </a:r>
            <a:r>
              <a:rPr lang="en-US" altLang="en-US"/>
              <a:t> the architecture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 b="1"/>
              <a:t>Oversee/contribute </a:t>
            </a:r>
            <a:r>
              <a:rPr lang="en-US" altLang="en-US"/>
              <a:t>to system </a:t>
            </a:r>
            <a:r>
              <a:rPr lang="en-US" altLang="en-US" b="1"/>
              <a:t>construction</a:t>
            </a:r>
            <a:r>
              <a:rPr lang="en-US" altLang="en-US"/>
              <a:t> based on the architecture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Ensure the implementation conforms to the architecture - </a:t>
            </a:r>
            <a:r>
              <a:rPr lang="en-US" altLang="en-US" b="1"/>
              <a:t>validate</a:t>
            </a:r>
          </a:p>
        </p:txBody>
      </p:sp>
    </p:spTree>
    <p:extLst>
      <p:ext uri="{BB962C8B-B14F-4D97-AF65-F5344CB8AC3E}">
        <p14:creationId xmlns:p14="http://schemas.microsoft.com/office/powerpoint/2010/main" val="353361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Architecture Decision Scope and Impact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1" y="1915274"/>
            <a:ext cx="8364538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054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Software Architect Role Profile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Architecture design  but also …</a:t>
            </a:r>
          </a:p>
          <a:p>
            <a:r>
              <a:rPr lang="en-US" altLang="en-US"/>
              <a:t>System software and hardware selection</a:t>
            </a:r>
          </a:p>
          <a:p>
            <a:r>
              <a:rPr lang="en-US" altLang="en-US"/>
              <a:t>Build vs. buy decisions</a:t>
            </a:r>
          </a:p>
          <a:p>
            <a:r>
              <a:rPr lang="en-US" altLang="en-US"/>
              <a:t>Architecturally significant requirements</a:t>
            </a:r>
          </a:p>
          <a:p>
            <a:r>
              <a:rPr lang="en-US" altLang="en-US"/>
              <a:t>Development methodology, process, standards</a:t>
            </a:r>
          </a:p>
          <a:p>
            <a:r>
              <a:rPr lang="en-US" altLang="en-US"/>
              <a:t>Technical and project leadership</a:t>
            </a:r>
          </a:p>
          <a:p>
            <a:r>
              <a:rPr lang="en-US" altLang="en-US"/>
              <a:t>Coaching</a:t>
            </a:r>
          </a:p>
          <a:p>
            <a:r>
              <a:rPr lang="en-US" altLang="en-US"/>
              <a:t>Hands on construction</a:t>
            </a:r>
          </a:p>
          <a:p>
            <a:r>
              <a:rPr lang="en-US" altLang="en-US"/>
              <a:t>Leverage experience, track technology trends</a:t>
            </a:r>
          </a:p>
        </p:txBody>
      </p:sp>
    </p:spTree>
    <p:extLst>
      <p:ext uri="{BB962C8B-B14F-4D97-AF65-F5344CB8AC3E}">
        <p14:creationId xmlns:p14="http://schemas.microsoft.com/office/powerpoint/2010/main" val="4134763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Software Architect Role </a:t>
            </a:r>
            <a:br>
              <a:rPr lang="en-US" altLang="en-US" dirty="0"/>
            </a:br>
            <a:r>
              <a:rPr lang="en-US" altLang="en-US" dirty="0"/>
              <a:t>(Job Description)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900" dirty="0"/>
              <a:t>The software architect </a:t>
            </a:r>
            <a:r>
              <a:rPr lang="en-US" altLang="en-US" sz="1900" b="1" dirty="0"/>
              <a:t>creates a vision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Keeps up with innovations and technologies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Understands global requirements and constraints (business and technical)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Creates a vision (global view) of the system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Communicates the vision effectively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Provides requirements and inputs to the system architect (if separate role)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dirty="0"/>
              <a:t>The software architect is the </a:t>
            </a:r>
            <a:r>
              <a:rPr lang="en-US" altLang="en-US" sz="1900" b="1" dirty="0"/>
              <a:t>key technical consultant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Organizes the development team around the architecture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Manages dependencies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Reviews and negotiates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Assesses technical capabilities of staff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Motivates the team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Recommends technology, training, tools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Tracks the quality of the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/>
              <a:t>Ensures architecture meets its design goals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977467"/>
            <a:ext cx="5106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/>
              <a:t>(from </a:t>
            </a:r>
            <a:r>
              <a:rPr lang="en-US" altLang="en-US" sz="1400" dirty="0" err="1"/>
              <a:t>Hofmeister</a:t>
            </a:r>
            <a:r>
              <a:rPr lang="en-US" altLang="en-US" sz="1400" dirty="0"/>
              <a:t> </a:t>
            </a:r>
            <a:r>
              <a:rPr lang="en-US" altLang="en-US" sz="1400" i="1" dirty="0"/>
              <a:t>et al.</a:t>
            </a:r>
            <a:r>
              <a:rPr lang="en-US" altLang="en-US" sz="1400" dirty="0"/>
              <a:t>, </a:t>
            </a:r>
            <a:r>
              <a:rPr lang="en-US" altLang="en-US" sz="1400" i="1" dirty="0"/>
              <a:t>Applied Software Architecture</a:t>
            </a:r>
            <a:r>
              <a:rPr lang="en-US" altLang="en-US" sz="1400" dirty="0"/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81054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Software Architect Role (continued)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900"/>
              <a:t>The software architect </a:t>
            </a:r>
            <a:r>
              <a:rPr lang="en-US" altLang="en-US" sz="1900" b="1"/>
              <a:t>makes decisions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Leads the design team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Makes early design decisions (key global ones)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Knows when to end discussion and make a decision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Identifies and manages risk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/>
              <a:t>The software architect </a:t>
            </a:r>
            <a:r>
              <a:rPr lang="en-US" altLang="en-US" sz="1900" b="1"/>
              <a:t>coaches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Establishes dialog with each team member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Teaches the team the architecture design and gets their buy-in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Listens to feedback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Knows when to yield to design changes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Knows when to let others take over detailed design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/>
              <a:t>The software architect </a:t>
            </a:r>
            <a:r>
              <a:rPr lang="en-US" altLang="en-US" sz="1900" b="1"/>
              <a:t>coordinates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Coordinates activities of tasks that influence or are influenced by the architecture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Maintains integrity of the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/>
              <a:t>Ensures that the architecture is followed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700"/>
          </a:p>
        </p:txBody>
      </p:sp>
    </p:spTree>
    <p:extLst>
      <p:ext uri="{BB962C8B-B14F-4D97-AF65-F5344CB8AC3E}">
        <p14:creationId xmlns:p14="http://schemas.microsoft.com/office/powerpoint/2010/main" val="2681043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Software Architect Role (continued)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software architect implements</a:t>
            </a:r>
          </a:p>
          <a:p>
            <a:pPr lvl="1"/>
            <a:r>
              <a:rPr lang="en-US" altLang="en-US"/>
              <a:t>Considers the design implications of introducing a new technology</a:t>
            </a:r>
          </a:p>
          <a:p>
            <a:pPr lvl="1"/>
            <a:r>
              <a:rPr lang="en-US" altLang="en-US"/>
              <a:t>May look at low-level details to validate initial concepts</a:t>
            </a:r>
          </a:p>
          <a:p>
            <a:pPr lvl="1"/>
            <a:r>
              <a:rPr lang="en-US" altLang="en-US"/>
              <a:t>May prototype to explore and evaluate design decisions</a:t>
            </a:r>
          </a:p>
          <a:p>
            <a:pPr lvl="1"/>
            <a:r>
              <a:rPr lang="en-US" altLang="en-US"/>
              <a:t>May implement a thin vertical slice to minimize implementation risk</a:t>
            </a:r>
          </a:p>
          <a:p>
            <a:pPr lvl="1"/>
            <a:r>
              <a:rPr lang="en-US" altLang="en-US"/>
              <a:t>May implement components as an implementation model for developers</a:t>
            </a:r>
          </a:p>
          <a:p>
            <a:r>
              <a:rPr lang="en-US" altLang="en-US"/>
              <a:t>The software architect advocates</a:t>
            </a:r>
          </a:p>
          <a:p>
            <a:pPr lvl="1"/>
            <a:r>
              <a:rPr lang="en-US" altLang="en-US"/>
              <a:t>Advocates investment in software architecture</a:t>
            </a:r>
          </a:p>
          <a:p>
            <a:pPr lvl="1"/>
            <a:r>
              <a:rPr lang="en-US" altLang="en-US"/>
              <a:t>Works to incorporate software architecture into the software process</a:t>
            </a:r>
          </a:p>
          <a:p>
            <a:pPr lvl="1"/>
            <a:r>
              <a:rPr lang="en-US" altLang="en-US"/>
              <a:t>Continues to assess and advocate new software architecture technologies</a:t>
            </a:r>
          </a:p>
          <a:p>
            <a:pPr lvl="1"/>
            <a:r>
              <a:rPr lang="en-US" altLang="en-US"/>
              <a:t>Advocates architecture reuse</a:t>
            </a:r>
          </a:p>
        </p:txBody>
      </p:sp>
    </p:spTree>
    <p:extLst>
      <p:ext uri="{BB962C8B-B14F-4D97-AF65-F5344CB8AC3E}">
        <p14:creationId xmlns:p14="http://schemas.microsoft.com/office/powerpoint/2010/main" val="374689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Career Path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Set your sights on becoming an expert in software engineering</a:t>
            </a:r>
          </a:p>
          <a:p>
            <a:pPr lvl="1"/>
            <a:r>
              <a:rPr lang="en-US" altLang="en-US" dirty="0"/>
              <a:t>gather broad experience</a:t>
            </a:r>
          </a:p>
          <a:p>
            <a:pPr lvl="1"/>
            <a:r>
              <a:rPr lang="en-US" altLang="en-US" dirty="0"/>
              <a:t>develop technical, leadership, communication and people skills</a:t>
            </a:r>
          </a:p>
          <a:p>
            <a:r>
              <a:rPr lang="en-US" altLang="en-US" dirty="0"/>
              <a:t>Apprentice (hang out) with an experienced architect, or better get an architect mentor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333240" y="4373563"/>
            <a:ext cx="14414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Individual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Contributor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247129" y="4373563"/>
            <a:ext cx="11620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Software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Engineer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882254" y="4151206"/>
            <a:ext cx="116205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Senior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Software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Engineer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883275" y="4373563"/>
            <a:ext cx="9334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Team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Leader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7289800" y="4497388"/>
            <a:ext cx="1168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Architect</a:t>
            </a: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2057400" y="5257800"/>
            <a:ext cx="5251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/>
              <a:t>Increasing responsibility, scope and challenge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>
            <a:off x="1219200" y="5257800"/>
            <a:ext cx="6629400" cy="0"/>
          </a:xfrm>
          <a:prstGeom prst="line">
            <a:avLst/>
          </a:prstGeom>
          <a:noFill/>
          <a:ln w="76200">
            <a:solidFill>
              <a:srgbClr val="AB2B4A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7058" y="6012067"/>
            <a:ext cx="6235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/>
              <a:t>(from </a:t>
            </a:r>
            <a:r>
              <a:rPr lang="en-US" altLang="en-US" sz="1400" dirty="0" err="1"/>
              <a:t>Hofmeister</a:t>
            </a:r>
            <a:r>
              <a:rPr lang="en-US" altLang="en-US" sz="1400" dirty="0"/>
              <a:t> et al., Applied Software Architecture)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4594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Contexts of software architecture</a:t>
            </a:r>
          </a:p>
          <a:p>
            <a:pPr eaLnBrk="1" hangingPunct="1"/>
            <a:r>
              <a:rPr lang="en-US" altLang="en-US"/>
              <a:t>The architecture influence cycle</a:t>
            </a:r>
          </a:p>
          <a:p>
            <a:pPr eaLnBrk="1" hangingPunct="1"/>
            <a:r>
              <a:rPr lang="en-US" altLang="en-US"/>
              <a:t>What is the role of a software architect?</a:t>
            </a:r>
          </a:p>
          <a:p>
            <a:pPr eaLnBrk="1" hangingPunct="1">
              <a:buFont typeface="Symbol" pitchFamily="18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90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Contexts of Software Architecture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Technical</a:t>
            </a:r>
            <a:r>
              <a:rPr lang="en-US" altLang="en-US"/>
              <a:t> - technical role in the system or systems of which it’s a part</a:t>
            </a:r>
          </a:p>
          <a:p>
            <a:r>
              <a:rPr lang="en-US" altLang="en-US" b="1"/>
              <a:t>Project life cycle</a:t>
            </a:r>
            <a:r>
              <a:rPr lang="en-US" altLang="en-US"/>
              <a:t> - relationship to the other phases of a software development life cycle</a:t>
            </a:r>
          </a:p>
          <a:p>
            <a:r>
              <a:rPr lang="en-US" altLang="en-US" b="1"/>
              <a:t>Business - </a:t>
            </a:r>
            <a:r>
              <a:rPr lang="en-US" altLang="en-US"/>
              <a:t>  affect on an organization’s business environment</a:t>
            </a:r>
          </a:p>
          <a:p>
            <a:r>
              <a:rPr lang="pl-PL" altLang="en-US" b="1"/>
              <a:t>Professional</a:t>
            </a:r>
            <a:r>
              <a:rPr lang="en-US" altLang="en-US"/>
              <a:t> -</a:t>
            </a:r>
            <a:r>
              <a:rPr lang="pl-PL" altLang="en-US"/>
              <a:t>  role of a software architect in an organization or development project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4166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Architecture Influence Cycle</a:t>
            </a:r>
          </a:p>
        </p:txBody>
      </p:sp>
      <p:pic>
        <p:nvPicPr>
          <p:cNvPr id="5123" name="Picture 3" descr="AIC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9"/>
          <a:stretch>
            <a:fillRect/>
          </a:stretch>
        </p:blipFill>
        <p:spPr bwMode="auto">
          <a:xfrm>
            <a:off x="1235100" y="1747635"/>
            <a:ext cx="6527785" cy="4130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Footer Placeholder 2"/>
          <p:cNvSpPr txBox="1">
            <a:spLocks/>
          </p:cNvSpPr>
          <p:nvPr/>
        </p:nvSpPr>
        <p:spPr bwMode="auto">
          <a:xfrm>
            <a:off x="1143000" y="5867400"/>
            <a:ext cx="7239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1200"/>
              <a:t>©  Len Bass, Paul Clements, Rick Kazman, distributed under Creative Commons Attribution License</a:t>
            </a:r>
          </a:p>
        </p:txBody>
      </p:sp>
    </p:spTree>
    <p:extLst>
      <p:ext uri="{BB962C8B-B14F-4D97-AF65-F5344CB8AC3E}">
        <p14:creationId xmlns:p14="http://schemas.microsoft.com/office/powerpoint/2010/main" val="408436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Intricate Interactive Waltz of</a:t>
            </a:r>
            <a:br>
              <a:rPr lang="en-US" altLang="en-US"/>
            </a:br>
            <a:r>
              <a:rPr lang="en-US" altLang="en-US"/>
              <a:t>Influence and Counterinfluence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Architects must identify and </a:t>
            </a:r>
            <a:r>
              <a:rPr lang="en-US" altLang="en-US" b="1"/>
              <a:t>actively engage the stakeholders</a:t>
            </a:r>
            <a:r>
              <a:rPr lang="en-US" altLang="en-US"/>
              <a:t> to solicit their needs and expectations</a:t>
            </a:r>
          </a:p>
          <a:p>
            <a:pPr eaLnBrk="1" hangingPunct="1"/>
            <a:r>
              <a:rPr lang="en-US" altLang="en-US"/>
              <a:t>A software architect must have considerable </a:t>
            </a:r>
            <a:r>
              <a:rPr lang="en-US" altLang="en-US" b="1"/>
              <a:t>communication, collaboration, and negotiating skills</a:t>
            </a:r>
          </a:p>
          <a:p>
            <a:pPr lvl="1" eaLnBrk="1" hangingPunct="1"/>
            <a:r>
              <a:rPr lang="en-US" altLang="en-US"/>
              <a:t>In addition to comprehensive </a:t>
            </a:r>
            <a:r>
              <a:rPr lang="en-US" altLang="en-US" b="1"/>
              <a:t>technical and domain knowledge</a:t>
            </a:r>
          </a:p>
          <a:p>
            <a:pPr lvl="1" eaLnBrk="1" hangingPunct="1"/>
            <a:r>
              <a:rPr lang="en-US" altLang="en-US"/>
              <a:t>Technically AND politically correct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533400" y="5410200"/>
            <a:ext cx="8274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2060"/>
                </a:solidFill>
              </a:rPr>
              <a:t>“90% social sciences and diplomacy, 10% technology!”</a:t>
            </a:r>
          </a:p>
        </p:txBody>
      </p:sp>
    </p:spTree>
    <p:extLst>
      <p:ext uri="{BB962C8B-B14F-4D97-AF65-F5344CB8AC3E}">
        <p14:creationId xmlns:p14="http://schemas.microsoft.com/office/powerpoint/2010/main" val="36775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Architecture Milieu of Influences</a:t>
            </a:r>
          </a:p>
        </p:txBody>
      </p:sp>
      <p:sp>
        <p:nvSpPr>
          <p:cNvPr id="7171" name="Oval 2"/>
          <p:cNvSpPr>
            <a:spLocks noChangeArrowheads="1"/>
          </p:cNvSpPr>
          <p:nvPr/>
        </p:nvSpPr>
        <p:spPr bwMode="auto">
          <a:xfrm>
            <a:off x="3007761" y="3205530"/>
            <a:ext cx="2590800" cy="12954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007761" y="3586530"/>
            <a:ext cx="2619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Software Architecture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35961" y="2748330"/>
            <a:ext cx="18811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/>
              <a:t>Stakeholders: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Users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Managers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Investors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Marketing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Customers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Support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/>
              <a:t>Developers</a:t>
            </a: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707472" y="1883063"/>
            <a:ext cx="363378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Business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Schedule and budget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Functional requirements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Architecturally significant requirements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Goals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Constraints</a:t>
            </a:r>
          </a:p>
        </p:txBody>
      </p:sp>
      <p:sp>
        <p:nvSpPr>
          <p:cNvPr id="7176" name="TextBox 9"/>
          <p:cNvSpPr txBox="1">
            <a:spLocks noChangeArrowheads="1"/>
          </p:cNvSpPr>
          <p:nvPr/>
        </p:nvSpPr>
        <p:spPr bwMode="auto">
          <a:xfrm>
            <a:off x="3584024" y="5996355"/>
            <a:ext cx="1438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Architects</a:t>
            </a:r>
          </a:p>
        </p:txBody>
      </p:sp>
      <p:sp>
        <p:nvSpPr>
          <p:cNvPr id="6156" name="TextBox 13"/>
          <p:cNvSpPr txBox="1">
            <a:spLocks noChangeArrowheads="1"/>
          </p:cNvSpPr>
          <p:nvPr/>
        </p:nvSpPr>
        <p:spPr bwMode="auto">
          <a:xfrm>
            <a:off x="1795527" y="4805730"/>
            <a:ext cx="197361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Professional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Experience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Knowledge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Bias</a:t>
            </a:r>
          </a:p>
        </p:txBody>
      </p:sp>
      <p:sp>
        <p:nvSpPr>
          <p:cNvPr id="7178" name="TextBox 14"/>
          <p:cNvSpPr txBox="1">
            <a:spLocks noChangeArrowheads="1"/>
          </p:cNvSpPr>
          <p:nvPr/>
        </p:nvSpPr>
        <p:spPr bwMode="auto">
          <a:xfrm>
            <a:off x="7040011" y="3643680"/>
            <a:ext cx="1606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Technology</a:t>
            </a:r>
          </a:p>
        </p:txBody>
      </p:sp>
      <p:sp>
        <p:nvSpPr>
          <p:cNvPr id="6158" name="TextBox 15"/>
          <p:cNvSpPr txBox="1">
            <a:spLocks noChangeArrowheads="1"/>
          </p:cNvSpPr>
          <p:nvPr/>
        </p:nvSpPr>
        <p:spPr bwMode="auto">
          <a:xfrm>
            <a:off x="5326081" y="4374970"/>
            <a:ext cx="1888146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Technology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Constraints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Legacy systems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External systems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Platforms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Standards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Innovation</a:t>
            </a:r>
          </a:p>
        </p:txBody>
      </p:sp>
      <p:sp>
        <p:nvSpPr>
          <p:cNvPr id="6160" name="TextBox 15"/>
          <p:cNvSpPr txBox="1">
            <a:spLocks noChangeArrowheads="1"/>
          </p:cNvSpPr>
          <p:nvPr/>
        </p:nvSpPr>
        <p:spPr bwMode="auto">
          <a:xfrm>
            <a:off x="5044865" y="1986330"/>
            <a:ext cx="186621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Project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What life cycle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E.g., iterative or agile</a:t>
            </a:r>
          </a:p>
        </p:txBody>
      </p:sp>
      <p:sp>
        <p:nvSpPr>
          <p:cNvPr id="7181" name="TextBox 9"/>
          <p:cNvSpPr txBox="1">
            <a:spLocks noChangeArrowheads="1"/>
          </p:cNvSpPr>
          <p:nvPr/>
        </p:nvSpPr>
        <p:spPr bwMode="auto">
          <a:xfrm>
            <a:off x="3598311" y="1376730"/>
            <a:ext cx="1054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Project</a:t>
            </a:r>
          </a:p>
        </p:txBody>
      </p:sp>
      <p:sp>
        <p:nvSpPr>
          <p:cNvPr id="7182" name="Down Arrow 22"/>
          <p:cNvSpPr>
            <a:spLocks noChangeArrowheads="1"/>
          </p:cNvSpPr>
          <p:nvPr/>
        </p:nvSpPr>
        <p:spPr bwMode="auto">
          <a:xfrm>
            <a:off x="4074561" y="183393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7183" name="Down Arrow 23"/>
          <p:cNvSpPr>
            <a:spLocks noChangeArrowheads="1"/>
          </p:cNvSpPr>
          <p:nvPr/>
        </p:nvSpPr>
        <p:spPr bwMode="auto">
          <a:xfrm rot="10800000">
            <a:off x="4074561" y="465333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7184" name="Down Arrow 24"/>
          <p:cNvSpPr>
            <a:spLocks noChangeArrowheads="1"/>
          </p:cNvSpPr>
          <p:nvPr/>
        </p:nvSpPr>
        <p:spPr bwMode="auto">
          <a:xfrm rot="5400000">
            <a:off x="6131961" y="320553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7185" name="Down Arrow 25"/>
          <p:cNvSpPr>
            <a:spLocks noChangeArrowheads="1"/>
          </p:cNvSpPr>
          <p:nvPr/>
        </p:nvSpPr>
        <p:spPr bwMode="auto">
          <a:xfrm rot="-5400000">
            <a:off x="2017161" y="320553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" name="Down Arrow 25"/>
          <p:cNvSpPr>
            <a:spLocks noChangeArrowheads="1"/>
          </p:cNvSpPr>
          <p:nvPr/>
        </p:nvSpPr>
        <p:spPr bwMode="auto">
          <a:xfrm rot="-5400000">
            <a:off x="2010901" y="3205972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9" name="Down Arrow 22"/>
          <p:cNvSpPr>
            <a:spLocks noChangeArrowheads="1"/>
          </p:cNvSpPr>
          <p:nvPr/>
        </p:nvSpPr>
        <p:spPr bwMode="auto">
          <a:xfrm>
            <a:off x="4077915" y="182066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0" name="Down Arrow 24"/>
          <p:cNvSpPr>
            <a:spLocks noChangeArrowheads="1"/>
          </p:cNvSpPr>
          <p:nvPr/>
        </p:nvSpPr>
        <p:spPr bwMode="auto">
          <a:xfrm rot="5400000">
            <a:off x="6130251" y="320382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1" name="Down Arrow 23"/>
          <p:cNvSpPr>
            <a:spLocks noChangeArrowheads="1"/>
          </p:cNvSpPr>
          <p:nvPr/>
        </p:nvSpPr>
        <p:spPr bwMode="auto">
          <a:xfrm rot="10800000">
            <a:off x="4083125" y="4661894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03098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6" grpId="0"/>
      <p:bldP spid="6158" grpId="0"/>
      <p:bldP spid="6160" grpId="0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Architecture Milieu of Influences</a:t>
            </a:r>
          </a:p>
        </p:txBody>
      </p:sp>
      <p:sp>
        <p:nvSpPr>
          <p:cNvPr id="8195" name="Oval 2"/>
          <p:cNvSpPr>
            <a:spLocks noChangeArrowheads="1"/>
          </p:cNvSpPr>
          <p:nvPr/>
        </p:nvSpPr>
        <p:spPr bwMode="auto">
          <a:xfrm>
            <a:off x="3182424" y="3113069"/>
            <a:ext cx="2590800" cy="12954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3182424" y="3551219"/>
            <a:ext cx="2619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Software Architecture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210624" y="2655869"/>
            <a:ext cx="18811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Stakeholders: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Users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Managers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Investors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Marketing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Customers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Support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Developers</a:t>
            </a: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-94176" y="1862884"/>
            <a:ext cx="502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Business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New business opportunities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Requirements for next systems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Economies for support and development</a:t>
            </a:r>
          </a:p>
        </p:txBody>
      </p:sp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3758687" y="5903894"/>
            <a:ext cx="1438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Architects</a:t>
            </a:r>
          </a:p>
        </p:txBody>
      </p:sp>
      <p:sp>
        <p:nvSpPr>
          <p:cNvPr id="6156" name="TextBox 13"/>
          <p:cNvSpPr txBox="1">
            <a:spLocks noChangeArrowheads="1"/>
          </p:cNvSpPr>
          <p:nvPr/>
        </p:nvSpPr>
        <p:spPr bwMode="auto">
          <a:xfrm>
            <a:off x="-147516" y="4959251"/>
            <a:ext cx="4495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Professional Context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Architect’s experience and knowledge – what works, what doesn’t</a:t>
            </a:r>
          </a:p>
        </p:txBody>
      </p:sp>
      <p:sp>
        <p:nvSpPr>
          <p:cNvPr id="8202" name="TextBox 14"/>
          <p:cNvSpPr txBox="1">
            <a:spLocks noChangeArrowheads="1"/>
          </p:cNvSpPr>
          <p:nvPr/>
        </p:nvSpPr>
        <p:spPr bwMode="auto">
          <a:xfrm>
            <a:off x="7214674" y="3494069"/>
            <a:ext cx="1606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Technology</a:t>
            </a:r>
          </a:p>
        </p:txBody>
      </p:sp>
      <p:sp>
        <p:nvSpPr>
          <p:cNvPr id="6158" name="TextBox 15"/>
          <p:cNvSpPr txBox="1">
            <a:spLocks noChangeArrowheads="1"/>
          </p:cNvSpPr>
          <p:nvPr/>
        </p:nvSpPr>
        <p:spPr bwMode="auto">
          <a:xfrm>
            <a:off x="4348284" y="4290567"/>
            <a:ext cx="457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Technology Context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Requirements for future systems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Opportunities for integrating new technologies, innovation</a:t>
            </a:r>
          </a:p>
        </p:txBody>
      </p:sp>
      <p:sp>
        <p:nvSpPr>
          <p:cNvPr id="6160" name="TextBox 15"/>
          <p:cNvSpPr txBox="1">
            <a:spLocks noChangeArrowheads="1"/>
          </p:cNvSpPr>
          <p:nvPr/>
        </p:nvSpPr>
        <p:spPr bwMode="auto">
          <a:xfrm>
            <a:off x="4883965" y="2085233"/>
            <a:ext cx="35006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A40000"/>
                </a:solidFill>
              </a:rPr>
              <a:t>Project Context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Prescribe development structure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Change engineering culture</a:t>
            </a:r>
          </a:p>
          <a:p>
            <a:pPr lvl="1"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A40000"/>
                </a:solidFill>
              </a:rPr>
              <a:t>Technical development environment</a:t>
            </a:r>
            <a:endParaRPr lang="en-US" altLang="en-US" sz="1400" b="1" dirty="0">
              <a:solidFill>
                <a:srgbClr val="A40000"/>
              </a:solidFill>
            </a:endParaRPr>
          </a:p>
        </p:txBody>
      </p:sp>
      <p:sp>
        <p:nvSpPr>
          <p:cNvPr id="8205" name="TextBox 9"/>
          <p:cNvSpPr txBox="1">
            <a:spLocks noChangeArrowheads="1"/>
          </p:cNvSpPr>
          <p:nvPr/>
        </p:nvSpPr>
        <p:spPr bwMode="auto">
          <a:xfrm>
            <a:off x="3772974" y="1284269"/>
            <a:ext cx="1054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Project</a:t>
            </a:r>
          </a:p>
        </p:txBody>
      </p:sp>
      <p:sp>
        <p:nvSpPr>
          <p:cNvPr id="8206" name="Down Arrow 21"/>
          <p:cNvSpPr>
            <a:spLocks noChangeArrowheads="1"/>
          </p:cNvSpPr>
          <p:nvPr/>
        </p:nvSpPr>
        <p:spPr bwMode="auto">
          <a:xfrm>
            <a:off x="4173024" y="456086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8207" name="Down Arrow 22"/>
          <p:cNvSpPr>
            <a:spLocks noChangeArrowheads="1"/>
          </p:cNvSpPr>
          <p:nvPr/>
        </p:nvSpPr>
        <p:spPr bwMode="auto">
          <a:xfrm rot="10800000">
            <a:off x="4173024" y="174146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8208" name="Down Arrow 23"/>
          <p:cNvSpPr>
            <a:spLocks noChangeArrowheads="1"/>
          </p:cNvSpPr>
          <p:nvPr/>
        </p:nvSpPr>
        <p:spPr bwMode="auto">
          <a:xfrm rot="5400000">
            <a:off x="2191824" y="311306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8209" name="Down Arrow 24"/>
          <p:cNvSpPr>
            <a:spLocks noChangeArrowheads="1"/>
          </p:cNvSpPr>
          <p:nvPr/>
        </p:nvSpPr>
        <p:spPr bwMode="auto">
          <a:xfrm rot="-5400000">
            <a:off x="6306624" y="303686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8" name="Down Arrow 23"/>
          <p:cNvSpPr>
            <a:spLocks noChangeArrowheads="1"/>
          </p:cNvSpPr>
          <p:nvPr/>
        </p:nvSpPr>
        <p:spPr bwMode="auto">
          <a:xfrm rot="5400000">
            <a:off x="2200388" y="3111359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9" name="Down Arrow 22"/>
          <p:cNvSpPr>
            <a:spLocks noChangeArrowheads="1"/>
          </p:cNvSpPr>
          <p:nvPr/>
        </p:nvSpPr>
        <p:spPr bwMode="auto">
          <a:xfrm rot="10800000">
            <a:off x="4171900" y="1759770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0" name="Down Arrow 24"/>
          <p:cNvSpPr>
            <a:spLocks noChangeArrowheads="1"/>
          </p:cNvSpPr>
          <p:nvPr/>
        </p:nvSpPr>
        <p:spPr bwMode="auto">
          <a:xfrm rot="-5400000">
            <a:off x="6304914" y="3045433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21" name="Down Arrow 21"/>
          <p:cNvSpPr>
            <a:spLocks noChangeArrowheads="1"/>
          </p:cNvSpPr>
          <p:nvPr/>
        </p:nvSpPr>
        <p:spPr bwMode="auto">
          <a:xfrm>
            <a:off x="4181588" y="4548885"/>
            <a:ext cx="533400" cy="129540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accent2"/>
          </a:solidFill>
          <a:ln w="381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31546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6" grpId="0"/>
      <p:bldP spid="6158" grpId="0"/>
      <p:bldP spid="6160" grpId="0"/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the Role of a Software Architect?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2362200"/>
            <a:ext cx="75977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954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Architecture in the Product Life-Cycle</a:t>
            </a:r>
          </a:p>
        </p:txBody>
      </p:sp>
      <p:grpSp>
        <p:nvGrpSpPr>
          <p:cNvPr id="10243" name="Group 1"/>
          <p:cNvGrpSpPr>
            <a:grpSpLocks/>
          </p:cNvGrpSpPr>
          <p:nvPr/>
        </p:nvGrpSpPr>
        <p:grpSpPr bwMode="auto">
          <a:xfrm>
            <a:off x="381000" y="1702080"/>
            <a:ext cx="8110538" cy="2971800"/>
            <a:chOff x="633413" y="2057400"/>
            <a:chExt cx="8110537" cy="2971800"/>
          </a:xfrm>
        </p:grpSpPr>
        <p:sp>
          <p:nvSpPr>
            <p:cNvPr id="10248" name="Text Box 3"/>
            <p:cNvSpPr txBox="1">
              <a:spLocks noChangeArrowheads="1"/>
            </p:cNvSpPr>
            <p:nvPr/>
          </p:nvSpPr>
          <p:spPr bwMode="auto">
            <a:xfrm>
              <a:off x="717550" y="2057400"/>
              <a:ext cx="12001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Inception</a:t>
              </a:r>
            </a:p>
          </p:txBody>
        </p:sp>
        <p:sp>
          <p:nvSpPr>
            <p:cNvPr id="10249" name="Text Box 4"/>
            <p:cNvSpPr txBox="1">
              <a:spLocks noChangeArrowheads="1"/>
            </p:cNvSpPr>
            <p:nvPr/>
          </p:nvSpPr>
          <p:spPr bwMode="auto">
            <a:xfrm>
              <a:off x="2247900" y="2057400"/>
              <a:ext cx="14414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Elaboration</a:t>
              </a:r>
            </a:p>
          </p:txBody>
        </p:sp>
        <p:sp>
          <p:nvSpPr>
            <p:cNvPr id="10250" name="Text Box 5"/>
            <p:cNvSpPr txBox="1">
              <a:spLocks noChangeArrowheads="1"/>
            </p:cNvSpPr>
            <p:nvPr/>
          </p:nvSpPr>
          <p:spPr bwMode="auto">
            <a:xfrm>
              <a:off x="4019550" y="2057400"/>
              <a:ext cx="16065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Construction</a:t>
              </a:r>
            </a:p>
          </p:txBody>
        </p:sp>
        <p:sp>
          <p:nvSpPr>
            <p:cNvPr id="10251" name="Text Box 6"/>
            <p:cNvSpPr txBox="1">
              <a:spLocks noChangeArrowheads="1"/>
            </p:cNvSpPr>
            <p:nvPr/>
          </p:nvSpPr>
          <p:spPr bwMode="auto">
            <a:xfrm>
              <a:off x="5956300" y="2057400"/>
              <a:ext cx="12890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Transition</a:t>
              </a:r>
            </a:p>
          </p:txBody>
        </p:sp>
        <p:sp>
          <p:nvSpPr>
            <p:cNvPr id="10252" name="Text Box 7"/>
            <p:cNvSpPr txBox="1">
              <a:spLocks noChangeArrowheads="1"/>
            </p:cNvSpPr>
            <p:nvPr/>
          </p:nvSpPr>
          <p:spPr bwMode="auto">
            <a:xfrm>
              <a:off x="7575550" y="2057400"/>
              <a:ext cx="11112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Upgrade</a:t>
              </a:r>
            </a:p>
          </p:txBody>
        </p:sp>
        <p:sp>
          <p:nvSpPr>
            <p:cNvPr id="10253" name="Text Box 8"/>
            <p:cNvSpPr txBox="1">
              <a:spLocks noChangeArrowheads="1"/>
            </p:cNvSpPr>
            <p:nvPr/>
          </p:nvSpPr>
          <p:spPr bwMode="auto">
            <a:xfrm>
              <a:off x="633413" y="2703513"/>
              <a:ext cx="1238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Envision</a:t>
              </a:r>
            </a:p>
          </p:txBody>
        </p:sp>
        <p:sp>
          <p:nvSpPr>
            <p:cNvPr id="10254" name="Text Box 9"/>
            <p:cNvSpPr txBox="1">
              <a:spLocks noChangeArrowheads="1"/>
            </p:cNvSpPr>
            <p:nvPr/>
          </p:nvSpPr>
          <p:spPr bwMode="auto">
            <a:xfrm>
              <a:off x="2389188" y="2703513"/>
              <a:ext cx="1139825" cy="915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Create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and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Analyze</a:t>
              </a:r>
            </a:p>
          </p:txBody>
        </p:sp>
        <p:grpSp>
          <p:nvGrpSpPr>
            <p:cNvPr id="10255" name="Group 12"/>
            <p:cNvGrpSpPr>
              <a:grpSpLocks/>
            </p:cNvGrpSpPr>
            <p:nvPr/>
          </p:nvGrpSpPr>
          <p:grpSpPr bwMode="auto">
            <a:xfrm>
              <a:off x="4799013" y="2695575"/>
              <a:ext cx="1679575" cy="1190625"/>
              <a:chOff x="2487" y="1703"/>
              <a:chExt cx="1058" cy="750"/>
            </a:xfrm>
          </p:grpSpPr>
          <p:sp>
            <p:nvSpPr>
              <p:cNvPr id="10268" name="Text Box 10"/>
              <p:cNvSpPr txBox="1">
                <a:spLocks noChangeArrowheads="1"/>
              </p:cNvSpPr>
              <p:nvPr/>
            </p:nvSpPr>
            <p:spPr bwMode="auto">
              <a:xfrm>
                <a:off x="2487" y="1703"/>
                <a:ext cx="1058" cy="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/>
                  <a:t>Architecture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/>
                  <a:t>System</a:t>
                </a:r>
              </a:p>
            </p:txBody>
          </p:sp>
          <p:sp>
            <p:nvSpPr>
              <p:cNvPr id="10269" name="Line 11"/>
              <p:cNvSpPr>
                <a:spLocks noChangeShapeType="1"/>
              </p:cNvSpPr>
              <p:nvPr/>
            </p:nvSpPr>
            <p:spPr bwMode="auto">
              <a:xfrm>
                <a:off x="2976" y="1920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6" name="Text Box 13"/>
            <p:cNvSpPr txBox="1">
              <a:spLocks noChangeArrowheads="1"/>
            </p:cNvSpPr>
            <p:nvPr/>
          </p:nvSpPr>
          <p:spPr bwMode="auto">
            <a:xfrm>
              <a:off x="6934200" y="2703513"/>
              <a:ext cx="947738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Reuse</a:t>
              </a:r>
            </a:p>
          </p:txBody>
        </p:sp>
        <p:sp>
          <p:nvSpPr>
            <p:cNvPr id="10257" name="Line 14"/>
            <p:cNvSpPr>
              <a:spLocks noChangeShapeType="1"/>
            </p:cNvSpPr>
            <p:nvPr/>
          </p:nvSpPr>
          <p:spPr bwMode="auto">
            <a:xfrm>
              <a:off x="685800" y="2514600"/>
              <a:ext cx="7848600" cy="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AutoShape 15"/>
            <p:cNvSpPr>
              <a:spLocks noChangeArrowheads="1"/>
            </p:cNvSpPr>
            <p:nvPr/>
          </p:nvSpPr>
          <p:spPr bwMode="auto">
            <a:xfrm>
              <a:off x="3733800" y="2590800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AB2B4A"/>
            </a:solidFill>
            <a:ln w="25400">
              <a:solidFill>
                <a:srgbClr val="AB2B4A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  <p:sp>
          <p:nvSpPr>
            <p:cNvPr id="10259" name="Text Box 16"/>
            <p:cNvSpPr txBox="1">
              <a:spLocks noChangeArrowheads="1"/>
            </p:cNvSpPr>
            <p:nvPr/>
          </p:nvSpPr>
          <p:spPr bwMode="auto">
            <a:xfrm>
              <a:off x="2222500" y="4519614"/>
              <a:ext cx="3403600" cy="420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dirty="0"/>
                <a:t>Architectural Baseline</a:t>
              </a:r>
            </a:p>
          </p:txBody>
        </p:sp>
        <p:sp>
          <p:nvSpPr>
            <p:cNvPr id="10260" name="Line 17"/>
            <p:cNvSpPr>
              <a:spLocks noChangeShapeType="1"/>
            </p:cNvSpPr>
            <p:nvPr/>
          </p:nvSpPr>
          <p:spPr bwMode="auto">
            <a:xfrm flipH="1" flipV="1">
              <a:off x="3886200" y="2971800"/>
              <a:ext cx="23812" cy="147161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18"/>
            <p:cNvSpPr>
              <a:spLocks noChangeShapeType="1"/>
            </p:cNvSpPr>
            <p:nvPr/>
          </p:nvSpPr>
          <p:spPr bwMode="auto">
            <a:xfrm>
              <a:off x="7315200" y="5029200"/>
              <a:ext cx="1219200" cy="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19"/>
            <p:cNvSpPr>
              <a:spLocks noChangeShapeType="1"/>
            </p:cNvSpPr>
            <p:nvPr/>
          </p:nvSpPr>
          <p:spPr bwMode="auto">
            <a:xfrm>
              <a:off x="7772400" y="4191000"/>
              <a:ext cx="762000" cy="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Text Box 20"/>
            <p:cNvSpPr txBox="1">
              <a:spLocks noChangeArrowheads="1"/>
            </p:cNvSpPr>
            <p:nvPr/>
          </p:nvSpPr>
          <p:spPr bwMode="auto">
            <a:xfrm>
              <a:off x="7543800" y="3810000"/>
              <a:ext cx="12001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Inception</a:t>
              </a:r>
            </a:p>
          </p:txBody>
        </p:sp>
        <p:sp>
          <p:nvSpPr>
            <p:cNvPr id="10264" name="Text Box 21"/>
            <p:cNvSpPr txBox="1">
              <a:spLocks noChangeArrowheads="1"/>
            </p:cNvSpPr>
            <p:nvPr/>
          </p:nvSpPr>
          <p:spPr bwMode="auto">
            <a:xfrm>
              <a:off x="7391400" y="4572000"/>
              <a:ext cx="12001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Inception</a:t>
              </a:r>
            </a:p>
          </p:txBody>
        </p:sp>
        <p:sp>
          <p:nvSpPr>
            <p:cNvPr id="10265" name="Line 22"/>
            <p:cNvSpPr>
              <a:spLocks noChangeShapeType="1"/>
            </p:cNvSpPr>
            <p:nvPr/>
          </p:nvSpPr>
          <p:spPr bwMode="auto">
            <a:xfrm>
              <a:off x="7391400" y="3048000"/>
              <a:ext cx="0" cy="91440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Text Box 23"/>
            <p:cNvSpPr txBox="1">
              <a:spLocks noChangeArrowheads="1"/>
            </p:cNvSpPr>
            <p:nvPr/>
          </p:nvSpPr>
          <p:spPr bwMode="auto">
            <a:xfrm>
              <a:off x="7391400" y="3124200"/>
              <a:ext cx="1174750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1"/>
                <a:t>Other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1"/>
                <a:t>Products</a:t>
              </a:r>
            </a:p>
          </p:txBody>
        </p:sp>
        <p:sp>
          <p:nvSpPr>
            <p:cNvPr id="10267" name="Line 24"/>
            <p:cNvSpPr>
              <a:spLocks noChangeShapeType="1"/>
            </p:cNvSpPr>
            <p:nvPr/>
          </p:nvSpPr>
          <p:spPr bwMode="auto">
            <a:xfrm>
              <a:off x="7391400" y="4114800"/>
              <a:ext cx="0" cy="685800"/>
            </a:xfrm>
            <a:prstGeom prst="line">
              <a:avLst/>
            </a:prstGeom>
            <a:noFill/>
            <a:ln w="76200">
              <a:solidFill>
                <a:srgbClr val="AB2B4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882900" y="5067580"/>
            <a:ext cx="2827338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4450" tIns="17463" rIns="44450" bIns="17463">
            <a:spAutoFit/>
          </a:bodyPr>
          <a:lstStyle>
            <a:lvl1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+mj-lt"/>
                <a:ea typeface="+mj-ea"/>
                <a:cs typeface="+mj-cs"/>
              </a:defRPr>
            </a:lvl1pPr>
            <a:lvl2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Arial" charset="0"/>
              </a:defRPr>
            </a:lvl2pPr>
            <a:lvl3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Arial" charset="0"/>
              </a:defRPr>
            </a:lvl3pPr>
            <a:lvl4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Arial" charset="0"/>
              </a:defRPr>
            </a:lvl4pPr>
            <a:lvl5pPr algn="ctr" defTabSz="84137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47F"/>
                </a:solidFill>
                <a:latin typeface="Arial" charset="0"/>
              </a:defRPr>
            </a:lvl5pPr>
            <a:lvl6pPr marL="457200" algn="ctr" defTabSz="84137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447F"/>
                </a:solidFill>
                <a:latin typeface="Arial" charset="0"/>
              </a:defRPr>
            </a:lvl6pPr>
            <a:lvl7pPr marL="914400" algn="ctr" defTabSz="84137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447F"/>
                </a:solidFill>
                <a:latin typeface="Arial" charset="0"/>
              </a:defRPr>
            </a:lvl7pPr>
            <a:lvl8pPr marL="1371600" algn="ctr" defTabSz="84137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447F"/>
                </a:solidFill>
                <a:latin typeface="Arial" charset="0"/>
              </a:defRPr>
            </a:lvl8pPr>
            <a:lvl9pPr marL="1828800" algn="ctr" defTabSz="84137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447F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kern="0" dirty="0"/>
              <a:t>Architect’s Role</a:t>
            </a:r>
          </a:p>
        </p:txBody>
      </p:sp>
      <p:sp>
        <p:nvSpPr>
          <p:cNvPr id="10245" name="Right Arrow 2"/>
          <p:cNvSpPr>
            <a:spLocks noChangeArrowheads="1"/>
          </p:cNvSpPr>
          <p:nvPr/>
        </p:nvSpPr>
        <p:spPr bwMode="auto">
          <a:xfrm>
            <a:off x="762000" y="5459693"/>
            <a:ext cx="7500938" cy="990600"/>
          </a:xfrm>
          <a:prstGeom prst="rightArrow">
            <a:avLst>
              <a:gd name="adj1" fmla="val 50000"/>
              <a:gd name="adj2" fmla="val 49990"/>
            </a:avLst>
          </a:prstGeom>
          <a:noFill/>
          <a:ln w="38100" algn="ctr">
            <a:solidFill>
              <a:srgbClr val="C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10246" name="TextBox 3"/>
          <p:cNvSpPr txBox="1">
            <a:spLocks noChangeArrowheads="1"/>
          </p:cNvSpPr>
          <p:nvPr/>
        </p:nvSpPr>
        <p:spPr bwMode="auto">
          <a:xfrm>
            <a:off x="928688" y="5669243"/>
            <a:ext cx="1404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Highest</a:t>
            </a:r>
          </a:p>
        </p:txBody>
      </p:sp>
      <p:sp>
        <p:nvSpPr>
          <p:cNvPr id="10247" name="TextBox 4"/>
          <p:cNvSpPr txBox="1">
            <a:spLocks noChangeArrowheads="1"/>
          </p:cNvSpPr>
          <p:nvPr/>
        </p:nvSpPr>
        <p:spPr bwMode="auto">
          <a:xfrm>
            <a:off x="5476875" y="5693055"/>
            <a:ext cx="116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Lower</a:t>
            </a:r>
          </a:p>
        </p:txBody>
      </p:sp>
    </p:spTree>
    <p:extLst>
      <p:ext uri="{BB962C8B-B14F-4D97-AF65-F5344CB8AC3E}">
        <p14:creationId xmlns:p14="http://schemas.microsoft.com/office/powerpoint/2010/main" val="9083562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13403</TotalTime>
  <Words>790</Words>
  <Application>Microsoft Office PowerPoint</Application>
  <PresentationFormat>On-screen Show (4:3)</PresentationFormat>
  <Paragraphs>184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Retrospect</vt:lpstr>
      <vt:lpstr>Software Architecture Context</vt:lpstr>
      <vt:lpstr>Topics</vt:lpstr>
      <vt:lpstr>Contexts of Software Architecture</vt:lpstr>
      <vt:lpstr>Architecture Influence Cycle</vt:lpstr>
      <vt:lpstr>Intricate Interactive Waltz of Influence and Counterinfluence</vt:lpstr>
      <vt:lpstr>The Architecture Milieu of Influences</vt:lpstr>
      <vt:lpstr>The Architecture Milieu of Influences</vt:lpstr>
      <vt:lpstr>What is the Role of a Software Architect?</vt:lpstr>
      <vt:lpstr>Architecture in the Product Life-Cycle</vt:lpstr>
      <vt:lpstr>Architect’s Responsibilities</vt:lpstr>
      <vt:lpstr>Architecture Decision Scope and Impact</vt:lpstr>
      <vt:lpstr>Software Architect Role Profile</vt:lpstr>
      <vt:lpstr>Software Architect Role  (Job Description)</vt:lpstr>
      <vt:lpstr>Software Architect Role (continued)</vt:lpstr>
      <vt:lpstr>Software Architect Role (continued)</vt:lpstr>
      <vt:lpstr>Career Path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William Stumbo</cp:lastModifiedBy>
  <cp:revision>306</cp:revision>
  <cp:lastPrinted>2018-07-27T22:28:55Z</cp:lastPrinted>
  <dcterms:created xsi:type="dcterms:W3CDTF">2008-08-31T22:21:19Z</dcterms:created>
  <dcterms:modified xsi:type="dcterms:W3CDTF">2024-02-22T01:43:52Z</dcterms:modified>
</cp:coreProperties>
</file>